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9144000" cy="5143500"/>
  <p:notesSz cx="6858000" cy="9144000"/>
  <p:embeddedFontLst>
    <p:embeddedFont>
      <p:font typeface="Hanken Grotesk SemiBold"/>
      <p:bold r:id="rId19"/>
      <p:boldItalic r:id="rId20"/>
    </p:embeddedFont>
    <p:embeddedFont>
      <p:font typeface="Helvetica Neue" panose="020B0604020202020204"/>
      <p:regular r:id="rId21"/>
    </p:embeddedFont>
    <p:embeddedFont>
      <p:font typeface="Hanken Grotesk Medium"/>
      <p:bold r:id="rId22"/>
      <p:italic r:id="rId23"/>
      <p:boldItalic r:id="rId24"/>
    </p:embeddedFont>
    <p:embeddedFont>
      <p:font typeface="Hanken Grotesk"/>
      <p:bold r:id="rId25"/>
      <p:italic r:id="rId26"/>
      <p:boldItalic r:id="rId27"/>
    </p:embeddedFont>
    <p:embeddedFont>
      <p:font typeface="Inter" panose="02000503000000020004"/>
      <p:regular r:id="rId28"/>
    </p:embeddedFont>
    <p:embeddedFont>
      <p:font typeface="Inter Medium" panose="02000503000000020004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C89132-317A-4A1C-963A-F24D559475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font" Target="fonts/font11.fntdata"/><Relationship Id="rId28" Type="http://schemas.openxmlformats.org/officeDocument/2006/relationships/font" Target="fonts/font10.fntdata"/><Relationship Id="rId27" Type="http://schemas.openxmlformats.org/officeDocument/2006/relationships/font" Target="fonts/font9.fntdata"/><Relationship Id="rId26" Type="http://schemas.openxmlformats.org/officeDocument/2006/relationships/font" Target="fonts/font8.fntdata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SLIDES_API283881765_16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SLIDES_API283881765_16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SLIDES_API283881765_143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SLIDES_API283881765_143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SLIDES_API283881765_156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SLIDES_API283881765_156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SLIDES_API283881765_29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SLIDES_API283881765_29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SLIDES_API283881765_42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SLIDES_API283881765_42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SLIDES_API283881765_5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SLIDES_API283881765_5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SLIDES_API283881765_70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SLIDES_API283881765_70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SLIDES_API283881765_84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SLIDES_API283881765_84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SLIDES_API283881765_9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SLIDES_API283881765_9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SLIDES_API283881765_113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SLIDES_API283881765_113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SLIDES_API283881765_128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SLIDES_API283881765_128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Graphic Sans">
  <p:cSld name="TITLE">
    <p:bg>
      <p:bgPr>
        <a:solidFill>
          <a:schemeClr val="lt2"/>
        </a:solidFill>
        <a:effectLst/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914400" y="1545450"/>
            <a:ext cx="5257800" cy="2052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7" name="Google Shape;57;p14"/>
          <p:cNvSpPr txBox="1"/>
          <p:nvPr>
            <p:ph type="subTitle" idx="1"/>
          </p:nvPr>
        </p:nvSpPr>
        <p:spPr>
          <a:xfrm>
            <a:off x="914400" y="3278275"/>
            <a:ext cx="4680900" cy="451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8" name="Google Shape;58;p14"/>
          <p:cNvSpPr txBox="1"/>
          <p:nvPr>
            <p:ph type="subTitle" idx="2"/>
          </p:nvPr>
        </p:nvSpPr>
        <p:spPr>
          <a:xfrm>
            <a:off x="914400" y="4120200"/>
            <a:ext cx="17271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nken Grotesk"/>
              <a:buNone/>
              <a:defRPr sz="9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type="subTitle" idx="1"/>
          </p:nvPr>
        </p:nvSpPr>
        <p:spPr>
          <a:xfrm>
            <a:off x="457200" y="346600"/>
            <a:ext cx="18249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type="body" idx="2"/>
          </p:nvPr>
        </p:nvSpPr>
        <p:spPr>
          <a:xfrm>
            <a:off x="4576800" y="1933000"/>
            <a:ext cx="3895500" cy="26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Helvetica Neue" panose="020B0604020202020204"/>
              <a:buChar char="•"/>
              <a:defRPr/>
            </a:lvl1pPr>
            <a:lvl2pPr marL="914400" lvl="1" indent="-317500">
              <a:spcBef>
                <a:spcPts val="20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>
              <a:spcBef>
                <a:spcPts val="20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>
              <a:spcBef>
                <a:spcPts val="20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>
              <a:spcBef>
                <a:spcPts val="20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>
              <a:spcBef>
                <a:spcPts val="20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>
              <a:spcBef>
                <a:spcPts val="20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>
              <a:spcBef>
                <a:spcPts val="20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>
              <a:spcBef>
                <a:spcPts val="2000"/>
              </a:spcBef>
              <a:spcAft>
                <a:spcPts val="20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lvl="1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lvl="2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lvl="3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lvl="4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lvl="5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lvl="6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lvl="7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lvl="8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7" name="Google Shape;67;p16"/>
          <p:cNvSpPr txBox="1"/>
          <p:nvPr>
            <p:ph type="subTitle" idx="3"/>
          </p:nvPr>
        </p:nvSpPr>
        <p:spPr>
          <a:xfrm>
            <a:off x="457200" y="1025275"/>
            <a:ext cx="1824900" cy="217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type="subTitle" idx="4"/>
          </p:nvPr>
        </p:nvSpPr>
        <p:spPr>
          <a:xfrm>
            <a:off x="4576800" y="1025275"/>
            <a:ext cx="1824900" cy="217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type="title" idx="5"/>
          </p:nvPr>
        </p:nvSpPr>
        <p:spPr>
          <a:xfrm>
            <a:off x="457200" y="1301400"/>
            <a:ext cx="30936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3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subTitle" idx="1"/>
          </p:nvPr>
        </p:nvSpPr>
        <p:spPr>
          <a:xfrm>
            <a:off x="457200" y="346600"/>
            <a:ext cx="18249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lvl="1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lvl="2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lvl="3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lvl="4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lvl="5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lvl="6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lvl="7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lvl="8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457200" y="356200"/>
            <a:ext cx="52590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type="body" idx="1"/>
          </p:nvPr>
        </p:nvSpPr>
        <p:spPr>
          <a:xfrm>
            <a:off x="457200" y="928900"/>
            <a:ext cx="5259000" cy="3653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>
              <a:spcBef>
                <a:spcPts val="1500"/>
              </a:spcBef>
              <a:spcAft>
                <a:spcPts val="15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8" name="Google Shape;78;p18"/>
          <p:cNvSpPr/>
          <p:nvPr>
            <p:ph type="pic" idx="2"/>
          </p:nvPr>
        </p:nvSpPr>
        <p:spPr>
          <a:xfrm>
            <a:off x="6173525" y="-13300"/>
            <a:ext cx="2970600" cy="5156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 2">
  <p:cSld name="TITLE_AND_BODY_2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type="body" idx="1"/>
          </p:nvPr>
        </p:nvSpPr>
        <p:spPr>
          <a:xfrm>
            <a:off x="457200" y="1293450"/>
            <a:ext cx="5259000" cy="32889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>
              <a:spcBef>
                <a:spcPts val="1500"/>
              </a:spcBef>
              <a:spcAft>
                <a:spcPts val="15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2" name="Google Shape;82;p19"/>
          <p:cNvSpPr/>
          <p:nvPr>
            <p:ph type="pic" idx="2"/>
          </p:nvPr>
        </p:nvSpPr>
        <p:spPr>
          <a:xfrm>
            <a:off x="6173525" y="-13300"/>
            <a:ext cx="2970600" cy="51567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19"/>
          <p:cNvSpPr txBox="1"/>
          <p:nvPr>
            <p:ph type="title"/>
          </p:nvPr>
        </p:nvSpPr>
        <p:spPr>
          <a:xfrm>
            <a:off x="457200" y="537750"/>
            <a:ext cx="5603400" cy="75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 1">
  <p:cSld name="TITLE_AND_BODY_2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type="body" idx="1"/>
          </p:nvPr>
        </p:nvSpPr>
        <p:spPr>
          <a:xfrm>
            <a:off x="457200" y="1827475"/>
            <a:ext cx="2280600" cy="2754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marL="914400" lvl="1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marL="1371600" lvl="2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800" lvl="3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86" name="Google Shape;86;p2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7" name="Google Shape;87;p20"/>
          <p:cNvSpPr txBox="1"/>
          <p:nvPr>
            <p:ph type="title"/>
          </p:nvPr>
        </p:nvSpPr>
        <p:spPr>
          <a:xfrm>
            <a:off x="457200" y="537750"/>
            <a:ext cx="5603400" cy="75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20"/>
          <p:cNvSpPr txBox="1"/>
          <p:nvPr>
            <p:ph type="body" idx="2"/>
          </p:nvPr>
        </p:nvSpPr>
        <p:spPr>
          <a:xfrm>
            <a:off x="3195100" y="1827475"/>
            <a:ext cx="2280600" cy="2754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marL="914400" lvl="1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marL="1371600" lvl="2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800" lvl="3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89" name="Google Shape;89;p20"/>
          <p:cNvSpPr txBox="1"/>
          <p:nvPr>
            <p:ph type="body" idx="3"/>
          </p:nvPr>
        </p:nvSpPr>
        <p:spPr>
          <a:xfrm>
            <a:off x="5933000" y="1827475"/>
            <a:ext cx="2280600" cy="2754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marL="914400" lvl="1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marL="1371600" lvl="2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800" lvl="3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90" name="Google Shape;90;p20"/>
          <p:cNvSpPr txBox="1"/>
          <p:nvPr>
            <p:ph type="subTitle" idx="4"/>
          </p:nvPr>
        </p:nvSpPr>
        <p:spPr>
          <a:xfrm>
            <a:off x="458525" y="1375575"/>
            <a:ext cx="2280600" cy="425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type="subTitle" idx="5"/>
          </p:nvPr>
        </p:nvSpPr>
        <p:spPr>
          <a:xfrm>
            <a:off x="3195100" y="1375575"/>
            <a:ext cx="2280600" cy="425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type="subTitle" idx="6"/>
          </p:nvPr>
        </p:nvSpPr>
        <p:spPr>
          <a:xfrm>
            <a:off x="5931675" y="1375575"/>
            <a:ext cx="2280600" cy="425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400"/>
              <a:buFont typeface="Inter" panose="02000503000000020004"/>
              <a:buNone/>
              <a:defRPr b="1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_AND_BODY_1">
    <p:bg>
      <p:bgPr>
        <a:solidFill>
          <a:schemeClr val="lt2"/>
        </a:solidFill>
        <a:effectLst/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95" name="Google Shape;95;p21"/>
          <p:cNvSpPr txBox="1"/>
          <p:nvPr>
            <p:ph type="ctrTitle"/>
          </p:nvPr>
        </p:nvSpPr>
        <p:spPr>
          <a:xfrm>
            <a:off x="914400" y="1545450"/>
            <a:ext cx="5257800" cy="2052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type="body" idx="1"/>
          </p:nvPr>
        </p:nvSpPr>
        <p:spPr>
          <a:xfrm>
            <a:off x="457200" y="1330925"/>
            <a:ext cx="3658800" cy="32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98" name="Google Shape;98;p22"/>
          <p:cNvSpPr txBox="1"/>
          <p:nvPr>
            <p:ph type="body" idx="2"/>
          </p:nvPr>
        </p:nvSpPr>
        <p:spPr>
          <a:xfrm>
            <a:off x="5023050" y="1330913"/>
            <a:ext cx="3658800" cy="32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99" name="Google Shape;99;p2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00" name="Google Shape;100;p22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22"/>
          <p:cNvSpPr txBox="1"/>
          <p:nvPr>
            <p:ph type="subTitle" idx="3"/>
          </p:nvPr>
        </p:nvSpPr>
        <p:spPr>
          <a:xfrm>
            <a:off x="457200" y="346600"/>
            <a:ext cx="18249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2"/>
          <p:cNvSpPr txBox="1"/>
          <p:nvPr>
            <p:ph type="subTitle" idx="4"/>
          </p:nvPr>
        </p:nvSpPr>
        <p:spPr>
          <a:xfrm>
            <a:off x="457200" y="962775"/>
            <a:ext cx="36588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3" name="Google Shape;103;p22"/>
          <p:cNvSpPr txBox="1"/>
          <p:nvPr>
            <p:ph type="subTitle" idx="5"/>
          </p:nvPr>
        </p:nvSpPr>
        <p:spPr>
          <a:xfrm>
            <a:off x="5023050" y="962775"/>
            <a:ext cx="32172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6" name="Google Shape;106;p2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type="title"/>
          </p:nvPr>
        </p:nvSpPr>
        <p:spPr>
          <a:xfrm>
            <a:off x="457200" y="537750"/>
            <a:ext cx="5603400" cy="75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24"/>
          <p:cNvSpPr txBox="1"/>
          <p:nvPr>
            <p:ph type="body" idx="1"/>
          </p:nvPr>
        </p:nvSpPr>
        <p:spPr>
          <a:xfrm>
            <a:off x="457200" y="1389600"/>
            <a:ext cx="56034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 panose="02000503000000020004"/>
              <a:buChar char="•"/>
              <a:defRPr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Font typeface="Inter" panose="02000503000000020004"/>
              <a:buChar char="•"/>
              <a:defRPr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Font typeface="Inter" panose="02000503000000020004"/>
              <a:buChar char="•"/>
              <a:defRPr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Font typeface="Inter" panose="02000503000000020004"/>
              <a:buChar char="•"/>
              <a:defRPr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Font typeface="Inter" panose="02000503000000020004"/>
              <a:buChar char="•"/>
              <a:defRPr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Font typeface="Inter" panose="02000503000000020004"/>
              <a:buChar char="•"/>
              <a:defRPr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Font typeface="Inter" panose="02000503000000020004"/>
              <a:buChar char="•"/>
              <a:defRPr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Font typeface="Inter" panose="02000503000000020004"/>
              <a:buChar char="•"/>
              <a:defRPr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Font typeface="Inter" panose="02000503000000020004"/>
              <a:buChar char="•"/>
              <a:defRPr sz="1200"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defRPr>
            </a:lvl9pPr>
          </a:lstStyle>
          <a:p/>
        </p:txBody>
      </p:sp>
      <p:sp>
        <p:nvSpPr>
          <p:cNvPr id="110" name="Google Shape;110;p2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/>
          <p:nvPr>
            <p:ph type="title"/>
          </p:nvPr>
        </p:nvSpPr>
        <p:spPr>
          <a:xfrm>
            <a:off x="457200" y="2193900"/>
            <a:ext cx="5603400" cy="75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3" name="Google Shape;113;p2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/>
          <p:nvPr>
            <p:ph type="title"/>
          </p:nvPr>
        </p:nvSpPr>
        <p:spPr>
          <a:xfrm>
            <a:off x="917050" y="450150"/>
            <a:ext cx="5249700" cy="4090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17" name="Google Shape;117;p26"/>
          <p:cNvSpPr txBox="1"/>
          <p:nvPr>
            <p:ph type="subTitle" idx="1"/>
          </p:nvPr>
        </p:nvSpPr>
        <p:spPr>
          <a:xfrm>
            <a:off x="917050" y="3196425"/>
            <a:ext cx="4714200" cy="45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 panose="02000503000000020004"/>
              <a:buNone/>
              <a:defRPr sz="16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 panose="02000503000000020004"/>
              <a:buNone/>
              <a:defRPr sz="16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 panose="02000503000000020004"/>
              <a:buNone/>
              <a:defRPr sz="16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 panose="02000503000000020004"/>
              <a:buNone/>
              <a:defRPr sz="16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 panose="02000503000000020004"/>
              <a:buNone/>
              <a:defRPr sz="16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 panose="02000503000000020004"/>
              <a:buNone/>
              <a:defRPr sz="16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 panose="02000503000000020004"/>
              <a:buNone/>
              <a:defRPr sz="16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 panose="02000503000000020004"/>
              <a:buNone/>
              <a:defRPr sz="16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 panose="02000503000000020004"/>
              <a:buNone/>
              <a:defRPr sz="16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0" name="Google Shape;120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1" name="Google Shape;121;p27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2" name="Google Shape;122;p27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>
              <a:spcBef>
                <a:spcPts val="800"/>
              </a:spcBef>
              <a:spcAft>
                <a:spcPts val="8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126" name="Google Shape;126;p2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9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9" name="Google Shape;129;p29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ctr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ctr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ctr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ctr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ctr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ctr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ctr"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ctr">
              <a:spcBef>
                <a:spcPts val="800"/>
              </a:spcBef>
              <a:spcAft>
                <a:spcPts val="8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3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/>
          <p:nvPr>
            <p:ph type="body" idx="1"/>
          </p:nvPr>
        </p:nvSpPr>
        <p:spPr>
          <a:xfrm>
            <a:off x="457200" y="1293450"/>
            <a:ext cx="8229600" cy="32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1pPr>
            <a:lvl2pPr marL="914400" lvl="1" indent="-330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marL="1371600" lvl="2" indent="-330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marL="1828800" lvl="3" indent="-330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marL="2286000" lvl="4" indent="-330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marL="2743200" lvl="5" indent="-330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6pPr>
            <a:lvl7pPr marL="3200400" lvl="6" indent="-330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7pPr>
            <a:lvl8pPr marL="3657600" lvl="7" indent="-330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8pPr>
            <a:lvl9pPr marL="4114800" lvl="8" indent="-3302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31"/>
          <p:cNvSpPr txBox="1"/>
          <p:nvPr>
            <p:ph type="title"/>
          </p:nvPr>
        </p:nvSpPr>
        <p:spPr>
          <a:xfrm>
            <a:off x="457200" y="537750"/>
            <a:ext cx="5603400" cy="75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8" name="Google Shape;138;p3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9" name="Google Shape;139;p3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ic Sans 1">
  <p:cSld name="TITLE_2">
    <p:bg>
      <p:bgPr>
        <a:solidFill>
          <a:schemeClr val="lt1"/>
        </a:solidFill>
        <a:effectLst/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3"/>
          <p:cNvSpPr txBox="1"/>
          <p:nvPr>
            <p:ph type="ctrTitle"/>
          </p:nvPr>
        </p:nvSpPr>
        <p:spPr>
          <a:xfrm>
            <a:off x="2289975" y="1545525"/>
            <a:ext cx="5257800" cy="20526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800"/>
              <a:buNone/>
              <a:defRPr sz="6800">
                <a:solidFill>
                  <a:schemeClr val="accent5"/>
                </a:solidFill>
              </a:defRPr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800"/>
              <a:buNone/>
              <a:defRPr sz="6800">
                <a:solidFill>
                  <a:schemeClr val="accent5"/>
                </a:solidFill>
              </a:defRPr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800"/>
              <a:buNone/>
              <a:defRPr sz="6800">
                <a:solidFill>
                  <a:schemeClr val="accent5"/>
                </a:solidFill>
              </a:defRPr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800"/>
              <a:buNone/>
              <a:defRPr sz="6800">
                <a:solidFill>
                  <a:schemeClr val="accent5"/>
                </a:solidFill>
              </a:defRPr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800"/>
              <a:buNone/>
              <a:defRPr sz="6800">
                <a:solidFill>
                  <a:schemeClr val="accent5"/>
                </a:solidFill>
              </a:defRPr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800"/>
              <a:buNone/>
              <a:defRPr sz="6800">
                <a:solidFill>
                  <a:schemeClr val="accent5"/>
                </a:solidFill>
              </a:defRPr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800"/>
              <a:buNone/>
              <a:defRPr sz="6800">
                <a:solidFill>
                  <a:schemeClr val="accent5"/>
                </a:solidFill>
              </a:defRPr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800"/>
              <a:buNone/>
              <a:defRPr sz="6800">
                <a:solidFill>
                  <a:schemeClr val="accent5"/>
                </a:solidFill>
              </a:defRPr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800"/>
              <a:buNone/>
              <a:defRPr sz="6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42" name="Google Shape;142;p33"/>
          <p:cNvSpPr txBox="1"/>
          <p:nvPr>
            <p:ph type="subTitle" idx="1"/>
          </p:nvPr>
        </p:nvSpPr>
        <p:spPr>
          <a:xfrm>
            <a:off x="2289975" y="4120200"/>
            <a:ext cx="4680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3" name="Google Shape;143;p3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44" name="Google Shape;144;p33"/>
          <p:cNvSpPr txBox="1"/>
          <p:nvPr>
            <p:ph type="subTitle" idx="2"/>
          </p:nvPr>
        </p:nvSpPr>
        <p:spPr>
          <a:xfrm>
            <a:off x="2289975" y="3502200"/>
            <a:ext cx="4680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ic Sans 2">
  <p:cSld name="TITLE_3">
    <p:bg>
      <p:bgPr>
        <a:solidFill>
          <a:schemeClr val="dk1"/>
        </a:solidFill>
        <a:effectLst/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4"/>
          <p:cNvSpPr txBox="1"/>
          <p:nvPr>
            <p:ph type="ctrTitle"/>
          </p:nvPr>
        </p:nvSpPr>
        <p:spPr>
          <a:xfrm>
            <a:off x="914400" y="1545450"/>
            <a:ext cx="5257800" cy="20526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47" name="Google Shape;147;p34"/>
          <p:cNvSpPr txBox="1"/>
          <p:nvPr>
            <p:ph type="subTitle" idx="1"/>
          </p:nvPr>
        </p:nvSpPr>
        <p:spPr>
          <a:xfrm>
            <a:off x="914400" y="4120125"/>
            <a:ext cx="4680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 Medium" panose="02000503000000020004"/>
              <a:buNone/>
              <a:defRPr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9pPr>
          </a:lstStyle>
          <a:p/>
        </p:txBody>
      </p:sp>
      <p:sp>
        <p:nvSpPr>
          <p:cNvPr id="148" name="Google Shape;148;p3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49" name="Google Shape;149;p34"/>
          <p:cNvSpPr/>
          <p:nvPr>
            <p:ph type="pic" idx="2"/>
          </p:nvPr>
        </p:nvSpPr>
        <p:spPr>
          <a:xfrm>
            <a:off x="6173525" y="-13300"/>
            <a:ext cx="2970600" cy="51567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34"/>
          <p:cNvSpPr txBox="1"/>
          <p:nvPr>
            <p:ph type="subTitle" idx="3"/>
          </p:nvPr>
        </p:nvSpPr>
        <p:spPr>
          <a:xfrm>
            <a:off x="914400" y="3502125"/>
            <a:ext cx="4680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 Medium" panose="02000503000000020004"/>
              <a:buNone/>
              <a:defRPr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ic Sans 3">
  <p:cSld name="TITLE_4">
    <p:bg>
      <p:bgPr>
        <a:solidFill>
          <a:schemeClr val="dk1"/>
        </a:solidFill>
        <a:effectLst/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/>
          <p:nvPr>
            <p:ph type="ctrTitle"/>
          </p:nvPr>
        </p:nvSpPr>
        <p:spPr>
          <a:xfrm>
            <a:off x="914400" y="1545450"/>
            <a:ext cx="5257800" cy="20526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type="subTitle" idx="1"/>
          </p:nvPr>
        </p:nvSpPr>
        <p:spPr>
          <a:xfrm>
            <a:off x="914400" y="4120125"/>
            <a:ext cx="4680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 Medium" panose="02000503000000020004"/>
              <a:buNone/>
              <a:defRPr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9pPr>
          </a:lstStyle>
          <a:p/>
        </p:txBody>
      </p:sp>
      <p:sp>
        <p:nvSpPr>
          <p:cNvPr id="154" name="Google Shape;154;p3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5" name="Google Shape;155;p35"/>
          <p:cNvSpPr/>
          <p:nvPr>
            <p:ph type="pic" idx="2"/>
          </p:nvPr>
        </p:nvSpPr>
        <p:spPr>
          <a:xfrm>
            <a:off x="6173525" y="-13300"/>
            <a:ext cx="2970600" cy="5156700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35"/>
          <p:cNvSpPr txBox="1"/>
          <p:nvPr>
            <p:ph type="subTitle" idx="3"/>
          </p:nvPr>
        </p:nvSpPr>
        <p:spPr>
          <a:xfrm>
            <a:off x="914400" y="3502125"/>
            <a:ext cx="4680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 Medium" panose="02000503000000020004"/>
              <a:buNone/>
              <a:defRPr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 panose="02000503000000020004"/>
              <a:buNone/>
              <a:defRPr sz="1800">
                <a:solidFill>
                  <a:schemeClr val="accent6"/>
                </a:solidFill>
                <a:latin typeface="Inter Medium" panose="02000503000000020004"/>
                <a:ea typeface="Inter Medium" panose="02000503000000020004"/>
                <a:cs typeface="Inter Medium" panose="02000503000000020004"/>
                <a:sym typeface="Inter Medium" panose="020005030000000200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4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>
            <p:ph type="subTitle" idx="1"/>
          </p:nvPr>
        </p:nvSpPr>
        <p:spPr>
          <a:xfrm>
            <a:off x="457200" y="346600"/>
            <a:ext cx="18249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6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36"/>
          <p:cNvSpPr txBox="1"/>
          <p:nvPr>
            <p:ph type="body" idx="2"/>
          </p:nvPr>
        </p:nvSpPr>
        <p:spPr>
          <a:xfrm>
            <a:off x="457200" y="915600"/>
            <a:ext cx="5709600" cy="3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Font typeface="Helvetica Neue" panose="020B0604020202020204"/>
              <a:buChar char="•"/>
              <a:defRPr sz="2200"/>
            </a:lvl1pPr>
            <a:lvl2pPr marL="914400" lvl="1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2pPr>
            <a:lvl3pPr marL="1371600" lvl="2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3pPr>
            <a:lvl4pPr marL="1828800" lvl="3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4pPr>
            <a:lvl5pPr marL="2286000" lvl="4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5pPr>
            <a:lvl6pPr marL="2743200" lvl="5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6pPr>
            <a:lvl7pPr marL="3200400" lvl="6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7pPr>
            <a:lvl8pPr marL="3657600" lvl="7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8pPr>
            <a:lvl9pPr marL="4114800" lvl="8" indent="-368300">
              <a:spcBef>
                <a:spcPts val="2000"/>
              </a:spcBef>
              <a:spcAft>
                <a:spcPts val="2000"/>
              </a:spcAft>
              <a:buSzPts val="2200"/>
              <a:buChar char="•"/>
              <a:defRPr sz="2200"/>
            </a:lvl9pPr>
          </a:lstStyle>
          <a:p/>
        </p:txBody>
      </p:sp>
      <p:sp>
        <p:nvSpPr>
          <p:cNvPr id="161" name="Google Shape;161;p3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lvl="1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lvl="2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lvl="3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lvl="4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lvl="5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lvl="6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lvl="7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lvl="8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2">
  <p:cSld name="CUSTOM_3_1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None/>
              <a:defRPr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None/>
              <a:defRPr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None/>
              <a:defRPr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None/>
              <a:defRPr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None/>
              <a:defRPr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None/>
              <a:defRPr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None/>
              <a:defRPr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None/>
              <a:defRPr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None/>
              <a:defRPr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64" name="Google Shape;164;p37"/>
          <p:cNvSpPr txBox="1"/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37"/>
          <p:cNvSpPr txBox="1"/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37"/>
          <p:cNvSpPr txBox="1"/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167" name="Google Shape;167;p37"/>
          <p:cNvSpPr txBox="1"/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4">
  <p:cSld name="TITLE_AND_BODY_5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8"/>
          <p:cNvSpPr txBox="1"/>
          <p:nvPr>
            <p:ph type="subTitle" idx="1"/>
          </p:nvPr>
        </p:nvSpPr>
        <p:spPr>
          <a:xfrm>
            <a:off x="457200" y="346600"/>
            <a:ext cx="18249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8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1" name="Google Shape;171;p38"/>
          <p:cNvSpPr txBox="1"/>
          <p:nvPr>
            <p:ph type="body" idx="2"/>
          </p:nvPr>
        </p:nvSpPr>
        <p:spPr>
          <a:xfrm>
            <a:off x="457200" y="915600"/>
            <a:ext cx="5709600" cy="3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Font typeface="Helvetica Neue" panose="020B0604020202020204"/>
              <a:buChar char="•"/>
              <a:defRPr sz="2200"/>
            </a:lvl1pPr>
            <a:lvl2pPr marL="914400" lvl="1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2pPr>
            <a:lvl3pPr marL="1371600" lvl="2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3pPr>
            <a:lvl4pPr marL="1828800" lvl="3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4pPr>
            <a:lvl5pPr marL="2286000" lvl="4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5pPr>
            <a:lvl6pPr marL="2743200" lvl="5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6pPr>
            <a:lvl7pPr marL="3200400" lvl="6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7pPr>
            <a:lvl8pPr marL="3657600" lvl="7" indent="-368300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8pPr>
            <a:lvl9pPr marL="4114800" lvl="8" indent="-368300">
              <a:spcBef>
                <a:spcPts val="2000"/>
              </a:spcBef>
              <a:spcAft>
                <a:spcPts val="2000"/>
              </a:spcAft>
              <a:buSzPts val="2200"/>
              <a:buChar char="•"/>
              <a:defRPr sz="2200"/>
            </a:lvl9pPr>
          </a:lstStyle>
          <a:p/>
        </p:txBody>
      </p:sp>
      <p:sp>
        <p:nvSpPr>
          <p:cNvPr id="172" name="Google Shape;172;p3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lvl="1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lvl="2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lvl="3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lvl="4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lvl="5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lvl="6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lvl="7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lvl="8">
              <a:buNone/>
              <a:defRPr sz="800" b="1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anken Grotesk SemiBold"/>
              <a:buNone/>
              <a:defRPr sz="16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anken Grotesk SemiBold"/>
              <a:buNone/>
              <a:defRPr sz="16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anken Grotesk SemiBold"/>
              <a:buNone/>
              <a:defRPr sz="16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anken Grotesk SemiBold"/>
              <a:buNone/>
              <a:defRPr sz="16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anken Grotesk SemiBold"/>
              <a:buNone/>
              <a:defRPr sz="16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anken Grotesk SemiBold"/>
              <a:buNone/>
              <a:defRPr sz="16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anken Grotesk SemiBold"/>
              <a:buNone/>
              <a:defRPr sz="16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anken Grotesk SemiBold"/>
              <a:buNone/>
              <a:defRPr sz="16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anken Grotesk SemiBold"/>
              <a:buNone/>
              <a:defRPr sz="16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body" idx="1"/>
          </p:nvPr>
        </p:nvSpPr>
        <p:spPr>
          <a:xfrm>
            <a:off x="457200" y="915600"/>
            <a:ext cx="57096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lvetica Neue" panose="020B0604020202020204"/>
              <a:buChar char="•"/>
              <a:defRPr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marL="914400" lvl="1" indent="-3175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lvetica Neue" panose="020B0604020202020204"/>
              <a:buChar char="•"/>
              <a:defRPr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marL="1371600" lvl="2" indent="-3175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lvetica Neue" panose="020B0604020202020204"/>
              <a:buChar char="•"/>
              <a:defRPr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marL="1828800" lvl="3" indent="-3175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lvetica Neue" panose="020B0604020202020204"/>
              <a:buChar char="•"/>
              <a:defRPr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marL="2286000" lvl="4" indent="-3175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 panose="020B0604020202020204"/>
              <a:buChar char="•"/>
              <a:defRPr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marL="2743200" lvl="5" indent="-3175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 panose="020B0604020202020204"/>
              <a:buChar char="•"/>
              <a:defRPr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marL="3200400" lvl="6" indent="-3175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 panose="020B0604020202020204"/>
              <a:buChar char="•"/>
              <a:defRPr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marL="3657600" lvl="7" indent="-3175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 panose="020B0604020202020204"/>
              <a:buChar char="•"/>
              <a:defRPr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marL="4114800" lvl="8" indent="-3175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Helvetica Neue" panose="020B0604020202020204"/>
              <a:buChar char="•"/>
              <a:defRPr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3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0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6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9" descr="presentation_title"/>
          <p:cNvSpPr txBox="1"/>
          <p:nvPr>
            <p:ph type="ctrTitle"/>
          </p:nvPr>
        </p:nvSpPr>
        <p:spPr>
          <a:xfrm>
            <a:off x="914400" y="1309700"/>
            <a:ext cx="4566900" cy="3036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Digit Classification Using MNIST Dataset</a:t>
            </a:r>
            <a:endParaRPr lang="en-GB"/>
          </a:p>
        </p:txBody>
      </p:sp>
      <p:sp>
        <p:nvSpPr>
          <p:cNvPr id="178" name="Google Shape;178;p39" descr="date"/>
          <p:cNvSpPr txBox="1"/>
          <p:nvPr>
            <p:ph type="subTitle" idx="2"/>
          </p:nvPr>
        </p:nvSpPr>
        <p:spPr>
          <a:xfrm>
            <a:off x="914400" y="797288"/>
            <a:ext cx="1727100" cy="451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9" name="Google Shape;179;p39"/>
          <p:cNvSpPr/>
          <p:nvPr/>
        </p:nvSpPr>
        <p:spPr>
          <a:xfrm>
            <a:off x="7053979" y="559015"/>
            <a:ext cx="1423200" cy="142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pic>
        <p:nvPicPr>
          <p:cNvPr id="180" name="Google Shape;180;p39"/>
          <p:cNvPicPr preferRelativeResize="0"/>
          <p:nvPr/>
        </p:nvPicPr>
        <p:blipFill rotWithShape="1">
          <a:blip r:embed="rId1">
            <a:alphaModFix amt="62000"/>
          </a:blip>
          <a:srcRect/>
          <a:stretch>
            <a:fillRect/>
          </a:stretch>
        </p:blipFill>
        <p:spPr>
          <a:xfrm>
            <a:off x="5762650" y="797300"/>
            <a:ext cx="2365402" cy="3548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8" descr="title"/>
          <p:cNvSpPr txBox="1"/>
          <p:nvPr>
            <p:ph type="title"/>
          </p:nvPr>
        </p:nvSpPr>
        <p:spPr>
          <a:xfrm>
            <a:off x="457200" y="496300"/>
            <a:ext cx="7782900" cy="4194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and Summary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6" name="Google Shape;306;p48" descr="detail_0"/>
          <p:cNvSpPr txBox="1"/>
          <p:nvPr>
            <p:ph type="body" idx="2"/>
          </p:nvPr>
        </p:nvSpPr>
        <p:spPr>
          <a:xfrm>
            <a:off x="1825625" y="1079225"/>
            <a:ext cx="6381600" cy="348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-GB" sz="1200"/>
              <a:t>The project evaluated three machine learning models for digit classification on the MNIST dataset: Logistic Regression, Support Vector Machines (SVM), and Convolutional Neural Networks (CNN).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-GB" sz="1200"/>
              <a:t>Logistic Regression achieved an accuracy of 0.97, with precision, recall, and F1-score of 0.96, 0.95, and 0.95 respectively.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-GB" sz="1200"/>
              <a:t>Support Vector Machines (SVM) performed slightly better, attaining an accuracy of 0.98, with precision, recall, and F1-score of 0.97, 0.96, and 0.96 respectively.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-GB" sz="1200"/>
              <a:t>Convolutional Neural Networks (CNN) outperformed both, reaching an accuracy of 0.99, with precision, recall, and F1-score of 0.98, 0.97, and 0.97 respectively.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-GB" sz="1200"/>
              <a:t>The results indicate that CNNs are highly effective for handwritten digit classification, outperforming traditional models on standard metrics.</a:t>
            </a:r>
            <a:endParaRPr sz="1200"/>
          </a:p>
        </p:txBody>
      </p:sp>
      <p:sp>
        <p:nvSpPr>
          <p:cNvPr id="307" name="Google Shape;307;p48"/>
          <p:cNvSpPr/>
          <p:nvPr/>
        </p:nvSpPr>
        <p:spPr>
          <a:xfrm>
            <a:off x="0" y="5088450"/>
            <a:ext cx="9144000" cy="5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308" name="Google Shape;308;p48"/>
          <p:cNvSpPr/>
          <p:nvPr/>
        </p:nvSpPr>
        <p:spPr>
          <a:xfrm>
            <a:off x="485750" y="414100"/>
            <a:ext cx="82200" cy="82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anken Grotesk Medium"/>
                <a:ea typeface="Hanken Grotesk Medium"/>
                <a:cs typeface="Hanken Grotesk Medium"/>
                <a:sym typeface="Hanken Grotesk Medium"/>
              </a:rPr>
              <a:t>      </a:t>
            </a: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309" name="Google Shape;309;p48" descr="chapter"/>
          <p:cNvSpPr txBox="1"/>
          <p:nvPr>
            <p:ph type="subTitle" idx="1"/>
          </p:nvPr>
        </p:nvSpPr>
        <p:spPr>
          <a:xfrm>
            <a:off x="625600" y="292900"/>
            <a:ext cx="2467200" cy="32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Results</a:t>
            </a:r>
            <a:endParaRPr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9"/>
          <p:cNvSpPr txBox="1"/>
          <p:nvPr>
            <p:ph type="title"/>
          </p:nvPr>
        </p:nvSpPr>
        <p:spPr>
          <a:xfrm>
            <a:off x="613063" y="202330"/>
            <a:ext cx="4107000" cy="539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>
                <a:solidFill>
                  <a:schemeClr val="bg1"/>
                </a:solidFill>
              </a:rPr>
              <a:t>Thank you.</a:t>
            </a:r>
            <a:endParaRPr lang="en-GB" sz="4100">
              <a:solidFill>
                <a:schemeClr val="bg1"/>
              </a:solidFill>
            </a:endParaRPr>
          </a:p>
        </p:txBody>
      </p:sp>
      <p:sp>
        <p:nvSpPr>
          <p:cNvPr id="315" name="Google Shape;315;p49"/>
          <p:cNvSpPr/>
          <p:nvPr/>
        </p:nvSpPr>
        <p:spPr>
          <a:xfrm>
            <a:off x="2696612" y="915600"/>
            <a:ext cx="1248600" cy="124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pic>
        <p:nvPicPr>
          <p:cNvPr id="316" name="Google Shape;316;p49"/>
          <p:cNvPicPr preferRelativeResize="0"/>
          <p:nvPr>
            <p:ph type="pic" idx="2"/>
          </p:nvPr>
        </p:nvPicPr>
        <p:blipFill rotWithShape="1">
          <a:blip r:embed="rId1">
            <a:alphaModFix amt="81000"/>
          </a:blip>
          <a:srcRect t="16634" b="16641"/>
          <a:stretch>
            <a:fillRect/>
          </a:stretch>
        </p:blipFill>
        <p:spPr>
          <a:xfrm>
            <a:off x="1179088" y="1092650"/>
            <a:ext cx="2378400" cy="18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4"/>
          <p:cNvSpPr txBox="1"/>
          <p:nvPr>
            <p:custDataLst>
              <p:tags r:id="rId2"/>
            </p:custDataLst>
          </p:nvPr>
        </p:nvSpPr>
        <p:spPr>
          <a:xfrm>
            <a:off x="2983230" y="3004185"/>
            <a:ext cx="3856355" cy="1248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2400" b="1">
                <a:solidFill>
                  <a:schemeClr val="bg1"/>
                </a:solidFill>
              </a:rPr>
              <a:t>Shabiul Hasnain Siddqiui</a:t>
            </a:r>
            <a:endParaRPr lang="en-IN" altLang="en-GB" sz="2400" b="1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bg1"/>
                </a:solidFill>
              </a:rPr>
              <a:t>Sumith Sigtia</a:t>
            </a:r>
            <a:br>
              <a:rPr lang="en-GB" sz="2400" b="1">
                <a:solidFill>
                  <a:schemeClr val="bg1"/>
                </a:solidFill>
              </a:rPr>
            </a:br>
            <a:r>
              <a:rPr lang="en-GB" sz="2400" b="1">
                <a:solidFill>
                  <a:schemeClr val="bg1"/>
                </a:solidFill>
              </a:rPr>
              <a:t>Vidhan Mehta</a:t>
            </a:r>
            <a:endParaRPr lang="en-GB" sz="2400" b="1">
              <a:solidFill>
                <a:schemeClr val="bg1"/>
              </a:solidFill>
            </a:endParaRPr>
          </a:p>
        </p:txBody>
      </p:sp>
      <p:sp>
        <p:nvSpPr>
          <p:cNvPr id="192" name="Google Shape;192;p14"/>
          <p:cNvSpPr txBox="1"/>
          <p:nvPr>
            <p:custDataLst>
              <p:tags r:id="rId3"/>
            </p:custDataLst>
          </p:nvPr>
        </p:nvSpPr>
        <p:spPr>
          <a:xfrm>
            <a:off x="6730235" y="2966400"/>
            <a:ext cx="2234700" cy="12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bg1"/>
                </a:solidFill>
              </a:rPr>
              <a:t>1OX21AI0</a:t>
            </a:r>
            <a:r>
              <a:rPr lang="en-IN" altLang="en-GB" sz="2400">
                <a:solidFill>
                  <a:schemeClr val="bg1"/>
                </a:solidFill>
              </a:rPr>
              <a:t>34</a:t>
            </a:r>
            <a:endParaRPr sz="240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400">
                <a:solidFill>
                  <a:schemeClr val="bg1"/>
                </a:solidFill>
              </a:rPr>
              <a:t>1OX21AI039</a:t>
            </a:r>
            <a:endParaRPr sz="240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400">
                <a:solidFill>
                  <a:schemeClr val="bg1"/>
                </a:solidFill>
              </a:rPr>
              <a:t>1OX21AI047</a:t>
            </a:r>
            <a:endParaRPr sz="240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bg1"/>
              </a:solidFill>
            </a:endParaRPr>
          </a:p>
        </p:txBody>
      </p:sp>
      <p:sp>
        <p:nvSpPr>
          <p:cNvPr id="215" name="Google Shape;215;p14"/>
          <p:cNvSpPr txBox="1"/>
          <p:nvPr>
            <p:custDataLst>
              <p:tags r:id="rId4"/>
            </p:custDataLst>
          </p:nvPr>
        </p:nvSpPr>
        <p:spPr>
          <a:xfrm>
            <a:off x="4954865" y="4390130"/>
            <a:ext cx="3794100" cy="442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bg1"/>
                </a:solidFill>
              </a:rPr>
              <a:t>Guided by: </a:t>
            </a:r>
            <a:r>
              <a:rPr lang="en-IN" altLang="en-GB" sz="1700" b="1">
                <a:solidFill>
                  <a:schemeClr val="bg1"/>
                </a:solidFill>
              </a:rPr>
              <a:t>Ms. Priyanka</a:t>
            </a:r>
            <a:endParaRPr lang="en-IN" altLang="en-GB" sz="17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0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accent1"/>
                </a:solidFill>
              </a:rPr>
              <a:t>Agenda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186" name="Google Shape;186;p40" descr="agenda_0"/>
          <p:cNvSpPr txBox="1"/>
          <p:nvPr>
            <p:ph type="body" idx="4294967295"/>
          </p:nvPr>
        </p:nvSpPr>
        <p:spPr>
          <a:xfrm>
            <a:off x="457200" y="915600"/>
            <a:ext cx="4161900" cy="36624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/>
          <a:p>
            <a:pPr marL="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>
                <a:solidFill>
                  <a:schemeClr val="lt1"/>
                </a:solidFill>
              </a:rPr>
              <a:t>Introduction to Digit Classification</a:t>
            </a:r>
            <a:endParaRPr>
              <a:solidFill>
                <a:schemeClr val="lt1"/>
              </a:solidFill>
            </a:endParaRPr>
          </a:p>
          <a:p>
            <a:pPr marL="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>
                <a:solidFill>
                  <a:schemeClr val="lt1"/>
                </a:solidFill>
              </a:rPr>
              <a:t>Scope and Objectives</a:t>
            </a:r>
            <a:endParaRPr>
              <a:solidFill>
                <a:schemeClr val="lt1"/>
              </a:solidFill>
            </a:endParaRPr>
          </a:p>
          <a:p>
            <a:pPr marL="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>
                <a:solidFill>
                  <a:schemeClr val="lt1"/>
                </a:solidFill>
              </a:rPr>
              <a:t>Description of the MNIST Dataset</a:t>
            </a:r>
            <a:endParaRPr>
              <a:solidFill>
                <a:schemeClr val="lt1"/>
              </a:solidFill>
            </a:endParaRPr>
          </a:p>
          <a:p>
            <a:pPr marL="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>
                <a:solidFill>
                  <a:schemeClr val="lt1"/>
                </a:solidFill>
              </a:rPr>
              <a:t>Data Collection and Preprocessing Techniques</a:t>
            </a:r>
            <a:endParaRPr>
              <a:solidFill>
                <a:schemeClr val="lt1"/>
              </a:solidFill>
            </a:endParaRPr>
          </a:p>
          <a:p>
            <a:pPr marL="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>
                <a:solidFill>
                  <a:schemeClr val="lt1"/>
                </a:solidFill>
              </a:rPr>
              <a:t>Methodology</a:t>
            </a:r>
            <a:endParaRPr>
              <a:solidFill>
                <a:schemeClr val="lt1"/>
              </a:solidFill>
            </a:endParaRPr>
          </a:p>
          <a:p>
            <a:pPr marL="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>
                <a:solidFill>
                  <a:schemeClr val="lt1"/>
                </a:solidFill>
              </a:rPr>
              <a:t>Training Process</a:t>
            </a:r>
            <a:endParaRPr>
              <a:solidFill>
                <a:schemeClr val="lt1"/>
              </a:solidFill>
            </a:endParaRPr>
          </a:p>
          <a:p>
            <a:pPr marL="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>
                <a:solidFill>
                  <a:schemeClr val="lt1"/>
                </a:solidFill>
              </a:rPr>
              <a:t>Performance Evaluation</a:t>
            </a:r>
            <a:endParaRPr>
              <a:solidFill>
                <a:schemeClr val="lt1"/>
              </a:solidFill>
            </a:endParaRPr>
          </a:p>
          <a:p>
            <a:pPr marL="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>
                <a:solidFill>
                  <a:schemeClr val="lt1"/>
                </a:solidFill>
              </a:rPr>
              <a:t>Results and Summary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41"/>
          <p:cNvPicPr preferRelativeResize="0"/>
          <p:nvPr/>
        </p:nvPicPr>
        <p:blipFill rotWithShape="1">
          <a:blip r:embed="rId1"/>
          <a:srcRect l="6612" r="6612"/>
          <a:stretch>
            <a:fillRect/>
          </a:stretch>
        </p:blipFill>
        <p:spPr>
          <a:xfrm>
            <a:off x="5834750" y="617500"/>
            <a:ext cx="2769146" cy="4011048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41" descr="detail_0"/>
          <p:cNvSpPr txBox="1"/>
          <p:nvPr>
            <p:ph type="body" idx="2"/>
          </p:nvPr>
        </p:nvSpPr>
        <p:spPr>
          <a:xfrm>
            <a:off x="457200" y="2419300"/>
            <a:ext cx="4806000" cy="23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●"/>
            </a:pPr>
            <a:r>
              <a:rPr lang="en-GB" sz="1100"/>
              <a:t>Digit classification is essential in the field of image recognition, facilitating the conversion of handwritten inputs into machine-readable formats.</a:t>
            </a:r>
            <a:endParaRPr sz="1100"/>
          </a:p>
          <a:p>
            <a:pPr marL="457200" lvl="0" indent="-2984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●"/>
            </a:pPr>
            <a:r>
              <a:rPr lang="en-GB" sz="1100"/>
              <a:t>Automated data entry systems utilize digit classification to transform handwritten documents, such as forms and checks, into digital data, thus minimizing manual labor and errors.</a:t>
            </a:r>
            <a:endParaRPr sz="1100"/>
          </a:p>
          <a:p>
            <a:pPr marL="457200" lvl="0" indent="-29845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100"/>
              <a:buChar char="●"/>
            </a:pPr>
            <a:r>
              <a:rPr lang="en-GB" sz="1100"/>
              <a:t>In postal services, digit classification enables automatic reading and sorting of mail based on zip codes, enhancing operational efficiency and accuracy.</a:t>
            </a:r>
            <a:endParaRPr sz="1100"/>
          </a:p>
        </p:txBody>
      </p:sp>
      <p:sp>
        <p:nvSpPr>
          <p:cNvPr id="193" name="Google Shape;193;p41" descr="title"/>
          <p:cNvSpPr txBox="1"/>
          <p:nvPr>
            <p:ph type="title"/>
          </p:nvPr>
        </p:nvSpPr>
        <p:spPr>
          <a:xfrm>
            <a:off x="457200" y="566025"/>
            <a:ext cx="4594500" cy="1114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/>
              <a:t>Introduction to Digit Classification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194" name="Google Shape;194;p41"/>
          <p:cNvSpPr/>
          <p:nvPr/>
        </p:nvSpPr>
        <p:spPr>
          <a:xfrm>
            <a:off x="485750" y="414100"/>
            <a:ext cx="82200" cy="82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anken Grotesk Medium"/>
                <a:ea typeface="Hanken Grotesk Medium"/>
                <a:cs typeface="Hanken Grotesk Medium"/>
                <a:sym typeface="Hanken Grotesk Medium"/>
              </a:rPr>
              <a:t>      </a:t>
            </a: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195" name="Google Shape;195;p41" descr="chapter"/>
          <p:cNvSpPr txBox="1"/>
          <p:nvPr/>
        </p:nvSpPr>
        <p:spPr>
          <a:xfrm>
            <a:off x="633975" y="292900"/>
            <a:ext cx="24672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736CED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Overview</a:t>
            </a:r>
            <a:endParaRPr sz="800">
              <a:solidFill>
                <a:srgbClr val="736CED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96" name="Google Shape;196;p41" descr="header_0"/>
          <p:cNvSpPr txBox="1"/>
          <p:nvPr/>
        </p:nvSpPr>
        <p:spPr>
          <a:xfrm>
            <a:off x="457200" y="1680825"/>
            <a:ext cx="48060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rPr>
              <a:t>Importance of Digit Classification</a:t>
            </a:r>
            <a:endParaRPr>
              <a:solidFill>
                <a:schemeClr val="accent1"/>
              </a:solidFill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/>
          <p:nvPr/>
        </p:nvSpPr>
        <p:spPr>
          <a:xfrm>
            <a:off x="6396000" y="-6150"/>
            <a:ext cx="2754300" cy="514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pic>
        <p:nvPicPr>
          <p:cNvPr id="202" name="Google Shape;202;p42"/>
          <p:cNvPicPr preferRelativeResize="0"/>
          <p:nvPr/>
        </p:nvPicPr>
        <p:blipFill rotWithShape="1">
          <a:blip r:embed="rId1">
            <a:alphaModFix amt="41000"/>
          </a:blip>
          <a:srcRect l="9825" r="9833"/>
          <a:stretch>
            <a:fillRect/>
          </a:stretch>
        </p:blipFill>
        <p:spPr>
          <a:xfrm>
            <a:off x="6389700" y="0"/>
            <a:ext cx="2754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42" descr="title"/>
          <p:cNvSpPr txBox="1"/>
          <p:nvPr>
            <p:ph type="title"/>
          </p:nvPr>
        </p:nvSpPr>
        <p:spPr>
          <a:xfrm>
            <a:off x="457200" y="496300"/>
            <a:ext cx="7782900" cy="4194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Scope and Objectives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4" name="Google Shape;204;p42"/>
          <p:cNvSpPr/>
          <p:nvPr/>
        </p:nvSpPr>
        <p:spPr>
          <a:xfrm>
            <a:off x="485750" y="414100"/>
            <a:ext cx="82200" cy="82200"/>
          </a:xfrm>
          <a:prstGeom prst="ellipse">
            <a:avLst/>
          </a:prstGeom>
          <a:solidFill>
            <a:srgbClr val="736C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anken Grotesk Medium"/>
                <a:ea typeface="Hanken Grotesk Medium"/>
                <a:cs typeface="Hanken Grotesk Medium"/>
                <a:sym typeface="Hanken Grotesk Medium"/>
              </a:rPr>
              <a:t>      </a:t>
            </a: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05" name="Google Shape;205;p42" descr="chapter"/>
          <p:cNvSpPr txBox="1"/>
          <p:nvPr/>
        </p:nvSpPr>
        <p:spPr>
          <a:xfrm>
            <a:off x="633975" y="292900"/>
            <a:ext cx="24672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736CED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Project Overview</a:t>
            </a:r>
            <a:endParaRPr sz="800">
              <a:solidFill>
                <a:srgbClr val="736CED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06" name="Google Shape;206;p42" descr="detail_0"/>
          <p:cNvSpPr txBox="1"/>
          <p:nvPr>
            <p:ph type="body" idx="1"/>
          </p:nvPr>
        </p:nvSpPr>
        <p:spPr>
          <a:xfrm>
            <a:off x="909450" y="1301978"/>
            <a:ext cx="5252700" cy="713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000">
                <a:latin typeface="Hanken Grotesk"/>
                <a:ea typeface="Hanken Grotesk"/>
                <a:cs typeface="Hanken Grotesk"/>
                <a:sym typeface="Hanken Grotesk"/>
              </a:rPr>
              <a:t>This project focuses on implementing various machine learning techniques for classifying handwritten digits using the MNIST dataset, emphasizing data preprocessing and model evaluation.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07" name="Google Shape;207;p42" descr="header_0"/>
          <p:cNvSpPr txBox="1"/>
          <p:nvPr>
            <p:ph type="subTitle" idx="4"/>
          </p:nvPr>
        </p:nvSpPr>
        <p:spPr>
          <a:xfrm>
            <a:off x="457200" y="1032700"/>
            <a:ext cx="5030400" cy="2940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1"/>
                </a:solidFill>
              </a:rPr>
              <a:t>Project Scope</a:t>
            </a:r>
            <a:endParaRPr sz="1100" b="1">
              <a:solidFill>
                <a:schemeClr val="accent1"/>
              </a:solidFill>
            </a:endParaRPr>
          </a:p>
        </p:txBody>
      </p:sp>
      <p:sp>
        <p:nvSpPr>
          <p:cNvPr id="208" name="Google Shape;208;p42" descr="detail_1"/>
          <p:cNvSpPr txBox="1"/>
          <p:nvPr>
            <p:ph type="body" idx="1"/>
          </p:nvPr>
        </p:nvSpPr>
        <p:spPr>
          <a:xfrm>
            <a:off x="909450" y="2259934"/>
            <a:ext cx="5252700" cy="713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000">
                <a:latin typeface="Hanken Grotesk"/>
                <a:ea typeface="Hanken Grotesk"/>
                <a:cs typeface="Hanken Grotesk"/>
                <a:sym typeface="Hanken Grotesk"/>
              </a:rPr>
              <a:t>Includes loading the MNIST dataset, visualizing sample digits, normalizing pixel values, reshaping images, and converting labels to numeric format.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09" name="Google Shape;209;p42" descr="header_1"/>
          <p:cNvSpPr txBox="1"/>
          <p:nvPr>
            <p:ph type="subTitle" idx="4"/>
          </p:nvPr>
        </p:nvSpPr>
        <p:spPr>
          <a:xfrm>
            <a:off x="457200" y="1990656"/>
            <a:ext cx="5030400" cy="2940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1"/>
                </a:solidFill>
              </a:rPr>
              <a:t>Data Preprocessing</a:t>
            </a:r>
            <a:endParaRPr sz="1100" b="1">
              <a:solidFill>
                <a:schemeClr val="accent1"/>
              </a:solidFill>
            </a:endParaRPr>
          </a:p>
        </p:txBody>
      </p:sp>
      <p:sp>
        <p:nvSpPr>
          <p:cNvPr id="210" name="Google Shape;210;p42" descr="detail_2"/>
          <p:cNvSpPr txBox="1"/>
          <p:nvPr>
            <p:ph type="body" idx="1"/>
          </p:nvPr>
        </p:nvSpPr>
        <p:spPr>
          <a:xfrm>
            <a:off x="909450" y="3217890"/>
            <a:ext cx="5252700" cy="713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000">
                <a:latin typeface="Hanken Grotesk"/>
                <a:ea typeface="Hanken Grotesk"/>
                <a:cs typeface="Hanken Grotesk"/>
                <a:sym typeface="Hanken Grotesk"/>
              </a:rPr>
              <a:t>Develop a binary classifier to distinguish between the digit '5' and all other digits, evaluating performance using precision, recall, and F1 score.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11" name="Google Shape;211;p42" descr="header_2"/>
          <p:cNvSpPr txBox="1"/>
          <p:nvPr>
            <p:ph type="subTitle" idx="4"/>
          </p:nvPr>
        </p:nvSpPr>
        <p:spPr>
          <a:xfrm>
            <a:off x="457200" y="2948612"/>
            <a:ext cx="5030400" cy="2940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1"/>
                </a:solidFill>
              </a:rPr>
              <a:t>Binary Classification</a:t>
            </a:r>
            <a:endParaRPr sz="1100" b="1">
              <a:solidFill>
                <a:schemeClr val="accent1"/>
              </a:solidFill>
            </a:endParaRPr>
          </a:p>
        </p:txBody>
      </p:sp>
      <p:sp>
        <p:nvSpPr>
          <p:cNvPr id="212" name="Google Shape;212;p42" descr="detail_3"/>
          <p:cNvSpPr txBox="1"/>
          <p:nvPr>
            <p:ph type="body" idx="1"/>
          </p:nvPr>
        </p:nvSpPr>
        <p:spPr>
          <a:xfrm>
            <a:off x="909450" y="4175845"/>
            <a:ext cx="5252700" cy="713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000">
                <a:latin typeface="Hanken Grotesk"/>
                <a:ea typeface="Hanken Grotesk"/>
                <a:cs typeface="Hanken Grotesk"/>
                <a:sym typeface="Hanken Grotesk"/>
              </a:rPr>
              <a:t>Implement multi-class classification using SVM and One-vs-Rest strategies, assessing performance with confusion matrices and relevant metrics.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13" name="Google Shape;213;p42" descr="header_3"/>
          <p:cNvSpPr txBox="1"/>
          <p:nvPr>
            <p:ph type="subTitle" idx="4"/>
          </p:nvPr>
        </p:nvSpPr>
        <p:spPr>
          <a:xfrm>
            <a:off x="457200" y="3906567"/>
            <a:ext cx="5030400" cy="2940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1"/>
                </a:solidFill>
              </a:rPr>
              <a:t>Multi-class Classification</a:t>
            </a:r>
            <a:endParaRPr sz="1100" b="1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3" descr="chapter"/>
          <p:cNvSpPr txBox="1"/>
          <p:nvPr>
            <p:ph type="subTitle" idx="1"/>
          </p:nvPr>
        </p:nvSpPr>
        <p:spPr>
          <a:xfrm>
            <a:off x="457300" y="324875"/>
            <a:ext cx="2467200" cy="32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Dataset</a:t>
            </a:r>
            <a:endParaRPr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219" name="Google Shape;219;p43"/>
          <p:cNvPicPr preferRelativeResize="0"/>
          <p:nvPr/>
        </p:nvPicPr>
        <p:blipFill rotWithShape="1">
          <a:blip r:embed="rId1">
            <a:alphaModFix amt="32000"/>
          </a:blip>
          <a:srcRect l="34006" r="34006"/>
          <a:stretch>
            <a:fillRect/>
          </a:stretch>
        </p:blipFill>
        <p:spPr>
          <a:xfrm>
            <a:off x="5933500" y="0"/>
            <a:ext cx="3210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43" descr="title"/>
          <p:cNvSpPr txBox="1"/>
          <p:nvPr>
            <p:ph type="title"/>
          </p:nvPr>
        </p:nvSpPr>
        <p:spPr>
          <a:xfrm>
            <a:off x="809625" y="565050"/>
            <a:ext cx="5005800" cy="10779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Description of the MNIST Dataset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221" name="Google Shape;221;p43" descr="detail_0"/>
          <p:cNvSpPr txBox="1"/>
          <p:nvPr>
            <p:ph type="body" idx="2"/>
          </p:nvPr>
        </p:nvSpPr>
        <p:spPr>
          <a:xfrm>
            <a:off x="457200" y="1642950"/>
            <a:ext cx="5476200" cy="31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GB" sz="1400"/>
              <a:t>The MNIST dataset contains a total of 70,000 handwritten digit images.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GB" sz="1400"/>
              <a:t>Each image is sized at 28x28 pixels, and is in grayscale format.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GB" sz="1400"/>
              <a:t>The dataset includes 10 classes, corresponding to the digits 0 through 9.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400"/>
              <a:buChar char="●"/>
            </a:pPr>
            <a:r>
              <a:rPr lang="en-GB" sz="1400"/>
              <a:t>Images are represented as 1-dimensional arrays of 784 pixel values, flattened from the original 28x28 pixel format.</a:t>
            </a:r>
            <a:endParaRPr sz="1400"/>
          </a:p>
        </p:txBody>
      </p:sp>
      <p:sp>
        <p:nvSpPr>
          <p:cNvPr id="222" name="Google Shape;222;p43"/>
          <p:cNvSpPr/>
          <p:nvPr/>
        </p:nvSpPr>
        <p:spPr>
          <a:xfrm>
            <a:off x="457301" y="649466"/>
            <a:ext cx="216900" cy="21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4"/>
          <p:cNvSpPr/>
          <p:nvPr/>
        </p:nvSpPr>
        <p:spPr>
          <a:xfrm>
            <a:off x="0" y="-6150"/>
            <a:ext cx="9144000" cy="239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pic>
        <p:nvPicPr>
          <p:cNvPr id="228" name="Google Shape;228;p44"/>
          <p:cNvPicPr preferRelativeResize="0"/>
          <p:nvPr/>
        </p:nvPicPr>
        <p:blipFill rotWithShape="1">
          <a:blip r:embed="rId1">
            <a:alphaModFix amt="52999"/>
          </a:blip>
          <a:srcRect t="44818" b="36760"/>
          <a:stretch>
            <a:fillRect/>
          </a:stretch>
        </p:blipFill>
        <p:spPr>
          <a:xfrm flipH="1">
            <a:off x="0" y="0"/>
            <a:ext cx="9144000" cy="2390702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4" descr="title"/>
          <p:cNvSpPr txBox="1"/>
          <p:nvPr>
            <p:ph type="title"/>
          </p:nvPr>
        </p:nvSpPr>
        <p:spPr>
          <a:xfrm>
            <a:off x="457200" y="563800"/>
            <a:ext cx="7782900" cy="4248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Data Collection and Preprocessing Techniques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0" name="Google Shape;230;p44" descr="chapter"/>
          <p:cNvSpPr txBox="1"/>
          <p:nvPr>
            <p:ph type="subTitle" idx="1"/>
          </p:nvPr>
        </p:nvSpPr>
        <p:spPr>
          <a:xfrm>
            <a:off x="625600" y="292900"/>
            <a:ext cx="2467200" cy="32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Methodology</a:t>
            </a:r>
            <a:endParaRPr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31" name="Google Shape;231;p44"/>
          <p:cNvSpPr/>
          <p:nvPr/>
        </p:nvSpPr>
        <p:spPr>
          <a:xfrm>
            <a:off x="485750" y="414100"/>
            <a:ext cx="82200" cy="8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anken Grotesk Medium"/>
                <a:ea typeface="Hanken Grotesk Medium"/>
                <a:cs typeface="Hanken Grotesk Medium"/>
                <a:sym typeface="Hanken Grotesk Medium"/>
              </a:rPr>
              <a:t>      </a:t>
            </a: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32" name="Google Shape;232;p44" descr="detail_0"/>
          <p:cNvSpPr txBox="1"/>
          <p:nvPr>
            <p:ph type="body" idx="2"/>
          </p:nvPr>
        </p:nvSpPr>
        <p:spPr>
          <a:xfrm>
            <a:off x="457200" y="2996483"/>
            <a:ext cx="1875000" cy="192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-GB" sz="1100">
                <a:latin typeface="Hanken Grotesk"/>
                <a:ea typeface="Hanken Grotesk"/>
                <a:cs typeface="Hanken Grotesk"/>
                <a:sym typeface="Hanken Grotesk"/>
              </a:rPr>
              <a:t>Pixel values in the images range from 0 to 255. These values are scaled to a range of 0 to 1 for improved model performance.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33" name="Google Shape;233;p44" descr="header_0"/>
          <p:cNvSpPr txBox="1"/>
          <p:nvPr>
            <p:ph type="subTitle" idx="1"/>
          </p:nvPr>
        </p:nvSpPr>
        <p:spPr>
          <a:xfrm>
            <a:off x="457500" y="2519375"/>
            <a:ext cx="1875000" cy="4149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3"/>
                </a:solidFill>
              </a:rPr>
              <a:t>Normalization</a:t>
            </a:r>
            <a:endParaRPr sz="1100" b="1">
              <a:solidFill>
                <a:schemeClr val="accent3"/>
              </a:solidFill>
            </a:endParaRPr>
          </a:p>
        </p:txBody>
      </p:sp>
      <p:sp>
        <p:nvSpPr>
          <p:cNvPr id="234" name="Google Shape;234;p44" descr="detail_2"/>
          <p:cNvSpPr txBox="1"/>
          <p:nvPr>
            <p:ph type="body" idx="2"/>
          </p:nvPr>
        </p:nvSpPr>
        <p:spPr>
          <a:xfrm>
            <a:off x="4693200" y="2996483"/>
            <a:ext cx="1875000" cy="192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-GB" sz="1100">
                <a:latin typeface="Hanken Grotesk"/>
                <a:ea typeface="Hanken Grotesk"/>
                <a:cs typeface="Hanken Grotesk"/>
                <a:sym typeface="Hanken Grotesk"/>
              </a:rPr>
              <a:t>To prevent the training process from being influenced by the order of the data, the dataset is shuffled using a random state.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35" name="Google Shape;235;p44" descr="header_2"/>
          <p:cNvSpPr txBox="1"/>
          <p:nvPr>
            <p:ph type="subTitle" idx="1"/>
          </p:nvPr>
        </p:nvSpPr>
        <p:spPr>
          <a:xfrm>
            <a:off x="4693506" y="2519375"/>
            <a:ext cx="1875000" cy="4149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3"/>
                </a:solidFill>
              </a:rPr>
              <a:t>Shuffling</a:t>
            </a:r>
            <a:endParaRPr sz="1100" b="1">
              <a:solidFill>
                <a:schemeClr val="accent3"/>
              </a:solidFill>
            </a:endParaRPr>
          </a:p>
        </p:txBody>
      </p:sp>
      <p:sp>
        <p:nvSpPr>
          <p:cNvPr id="236" name="Google Shape;236;p44" descr="detail_1"/>
          <p:cNvSpPr txBox="1"/>
          <p:nvPr>
            <p:ph type="body" idx="2"/>
          </p:nvPr>
        </p:nvSpPr>
        <p:spPr>
          <a:xfrm>
            <a:off x="2575200" y="2996125"/>
            <a:ext cx="1875000" cy="192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-GB" sz="1100">
                <a:latin typeface="Hanken Grotesk"/>
                <a:ea typeface="Hanken Grotesk"/>
                <a:cs typeface="Hanken Grotesk"/>
                <a:sym typeface="Hanken Grotesk"/>
              </a:rPr>
              <a:t>The images are flattened from a 2D format (28x28 pixels) into a 1D array of 784 features, facilitating input into machine learning models.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37" name="Google Shape;237;p44" descr="header_1"/>
          <p:cNvSpPr txBox="1"/>
          <p:nvPr>
            <p:ph type="subTitle" idx="1"/>
          </p:nvPr>
        </p:nvSpPr>
        <p:spPr>
          <a:xfrm>
            <a:off x="2575504" y="2519378"/>
            <a:ext cx="1875000" cy="4149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3"/>
                </a:solidFill>
              </a:rPr>
              <a:t>Reshaping</a:t>
            </a:r>
            <a:endParaRPr sz="1100" b="1">
              <a:solidFill>
                <a:schemeClr val="accent3"/>
              </a:solidFill>
            </a:endParaRPr>
          </a:p>
        </p:txBody>
      </p:sp>
      <p:sp>
        <p:nvSpPr>
          <p:cNvPr id="238" name="Google Shape;238;p44" descr="detail_3"/>
          <p:cNvSpPr txBox="1"/>
          <p:nvPr>
            <p:ph type="body" idx="2"/>
          </p:nvPr>
        </p:nvSpPr>
        <p:spPr>
          <a:xfrm>
            <a:off x="6811200" y="2996125"/>
            <a:ext cx="1875000" cy="192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-GB" sz="1100">
                <a:latin typeface="Hanken Grotesk"/>
                <a:ea typeface="Hanken Grotesk"/>
                <a:cs typeface="Hanken Grotesk"/>
                <a:sym typeface="Hanken Grotesk"/>
              </a:rPr>
              <a:t>Target labels, initially in string format, are converted to integer type to ensure compatibility with machine learning algorithms.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39" name="Google Shape;239;p44" descr="header_3"/>
          <p:cNvSpPr txBox="1"/>
          <p:nvPr>
            <p:ph type="subTitle" idx="1"/>
          </p:nvPr>
        </p:nvSpPr>
        <p:spPr>
          <a:xfrm>
            <a:off x="6811511" y="2519378"/>
            <a:ext cx="1875000" cy="4149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accent3"/>
                </a:solidFill>
              </a:rPr>
              <a:t>Conversion to Numeric Type</a:t>
            </a:r>
            <a:endParaRPr sz="1100" b="1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5"/>
          <p:cNvSpPr/>
          <p:nvPr/>
        </p:nvSpPr>
        <p:spPr>
          <a:xfrm>
            <a:off x="457225" y="1102047"/>
            <a:ext cx="2616900" cy="161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45" name="Google Shape;245;p45"/>
          <p:cNvSpPr/>
          <p:nvPr/>
        </p:nvSpPr>
        <p:spPr>
          <a:xfrm>
            <a:off x="3245821" y="1102047"/>
            <a:ext cx="2616900" cy="190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46" name="Google Shape;246;p45" descr="title"/>
          <p:cNvSpPr txBox="1"/>
          <p:nvPr>
            <p:ph type="title"/>
          </p:nvPr>
        </p:nvSpPr>
        <p:spPr>
          <a:xfrm>
            <a:off x="457200" y="496300"/>
            <a:ext cx="7782900" cy="4194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</a:t>
            </a:r>
            <a:endParaRPr lang="en-GB"/>
          </a:p>
        </p:txBody>
      </p:sp>
      <p:sp>
        <p:nvSpPr>
          <p:cNvPr id="247" name="Google Shape;247;p45" descr="header_0"/>
          <p:cNvSpPr txBox="1"/>
          <p:nvPr>
            <p:ph type="subTitle" idx="4"/>
          </p:nvPr>
        </p:nvSpPr>
        <p:spPr>
          <a:xfrm>
            <a:off x="457200" y="2761550"/>
            <a:ext cx="2616900" cy="43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Preprocessing Steps</a:t>
            </a:r>
            <a:endParaRPr lang="en-GB"/>
          </a:p>
        </p:txBody>
      </p:sp>
      <p:sp>
        <p:nvSpPr>
          <p:cNvPr id="248" name="Google Shape;248;p45" descr="header_1"/>
          <p:cNvSpPr txBox="1"/>
          <p:nvPr>
            <p:ph type="subTitle" idx="3"/>
          </p:nvPr>
        </p:nvSpPr>
        <p:spPr>
          <a:xfrm>
            <a:off x="3261050" y="3055375"/>
            <a:ext cx="2616900" cy="48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Model Selection</a:t>
            </a:r>
            <a:endParaRPr sz="1200"/>
          </a:p>
        </p:txBody>
      </p:sp>
      <p:pic>
        <p:nvPicPr>
          <p:cNvPr id="249" name="Google Shape;249;p45"/>
          <p:cNvPicPr preferRelativeResize="0"/>
          <p:nvPr/>
        </p:nvPicPr>
        <p:blipFill rotWithShape="1">
          <a:blip r:embed="rId1">
            <a:alphaModFix amt="64000"/>
          </a:blip>
          <a:srcRect t="13556" b="13556"/>
          <a:stretch>
            <a:fillRect/>
          </a:stretch>
        </p:blipFill>
        <p:spPr>
          <a:xfrm>
            <a:off x="457200" y="1102025"/>
            <a:ext cx="2616827" cy="1611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45"/>
          <p:cNvPicPr preferRelativeResize="0"/>
          <p:nvPr/>
        </p:nvPicPr>
        <p:blipFill rotWithShape="1">
          <a:blip r:embed="rId2">
            <a:alphaModFix amt="67000"/>
          </a:blip>
          <a:srcRect l="7799" r="7791"/>
          <a:stretch>
            <a:fillRect/>
          </a:stretch>
        </p:blipFill>
        <p:spPr>
          <a:xfrm>
            <a:off x="3245814" y="1102036"/>
            <a:ext cx="2616837" cy="190364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5" descr="detail_0"/>
          <p:cNvSpPr txBox="1"/>
          <p:nvPr>
            <p:ph type="body" idx="1"/>
          </p:nvPr>
        </p:nvSpPr>
        <p:spPr>
          <a:xfrm>
            <a:off x="457200" y="3274350"/>
            <a:ext cx="2616900" cy="1438200"/>
          </a:xfrm>
          <a:prstGeom prst="rect">
            <a:avLst/>
          </a:prstGeom>
        </p:spPr>
        <p:txBody>
          <a:bodyPr spcFirstLastPara="1" wrap="square" lIns="0" tIns="45700" rIns="0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000">
                <a:latin typeface="Hanken Grotesk"/>
                <a:ea typeface="Hanken Grotesk"/>
                <a:cs typeface="Hanken Grotesk"/>
                <a:sym typeface="Hanken Grotesk"/>
              </a:rPr>
              <a:t>The MNIST dataset was loaded using the fetch_openml function, followed by normalization of pixel values to a range of 0 to 1. Labels were converted from string to integer format, and the dataset was split into training and test sets.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52" name="Google Shape;252;p45" descr="detail_1"/>
          <p:cNvSpPr txBox="1"/>
          <p:nvPr>
            <p:ph type="body" idx="1"/>
          </p:nvPr>
        </p:nvSpPr>
        <p:spPr>
          <a:xfrm>
            <a:off x="3245825" y="3611575"/>
            <a:ext cx="2616900" cy="1260900"/>
          </a:xfrm>
          <a:prstGeom prst="rect">
            <a:avLst/>
          </a:prstGeom>
        </p:spPr>
        <p:txBody>
          <a:bodyPr spcFirstLastPara="1" wrap="square" lIns="0" tIns="45700" rIns="0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000">
                <a:latin typeface="Hanken Grotesk"/>
                <a:ea typeface="Hanken Grotesk"/>
                <a:cs typeface="Hanken Grotesk"/>
                <a:sym typeface="Hanken Grotesk"/>
              </a:rPr>
              <a:t>Models chosen for the project include Stochastic Gradient Descent (SGD) for its efficiency, Random Forest for its robustness, and Support Vector Machine (SVM) for effective handling of multi-class classification.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53" name="Google Shape;253;p45"/>
          <p:cNvSpPr/>
          <p:nvPr/>
        </p:nvSpPr>
        <p:spPr>
          <a:xfrm>
            <a:off x="6064875" y="1102047"/>
            <a:ext cx="2616900" cy="1437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54" name="Google Shape;254;p45" descr="header_2"/>
          <p:cNvSpPr txBox="1"/>
          <p:nvPr>
            <p:ph type="subTitle" idx="3"/>
          </p:nvPr>
        </p:nvSpPr>
        <p:spPr>
          <a:xfrm>
            <a:off x="6064900" y="2595275"/>
            <a:ext cx="2616900" cy="45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Justification for Each Model</a:t>
            </a:r>
            <a:endParaRPr sz="1200"/>
          </a:p>
        </p:txBody>
      </p:sp>
      <p:pic>
        <p:nvPicPr>
          <p:cNvPr id="255" name="Google Shape;255;p45"/>
          <p:cNvPicPr preferRelativeResize="0"/>
          <p:nvPr/>
        </p:nvPicPr>
        <p:blipFill rotWithShape="1">
          <a:blip r:embed="rId3">
            <a:alphaModFix amt="64000"/>
          </a:blip>
          <a:srcRect t="15426" b="15426"/>
          <a:stretch>
            <a:fillRect/>
          </a:stretch>
        </p:blipFill>
        <p:spPr>
          <a:xfrm>
            <a:off x="6064875" y="1102048"/>
            <a:ext cx="2616852" cy="143810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5" descr="detail_2"/>
          <p:cNvSpPr txBox="1"/>
          <p:nvPr>
            <p:ph type="body" idx="1"/>
          </p:nvPr>
        </p:nvSpPr>
        <p:spPr>
          <a:xfrm>
            <a:off x="6064900" y="3107900"/>
            <a:ext cx="2616900" cy="1427400"/>
          </a:xfrm>
          <a:prstGeom prst="rect">
            <a:avLst/>
          </a:prstGeom>
        </p:spPr>
        <p:txBody>
          <a:bodyPr spcFirstLastPara="1" wrap="square" lIns="0" tIns="45700" rIns="0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000">
                <a:latin typeface="Hanken Grotesk"/>
                <a:ea typeface="Hanken Grotesk"/>
                <a:cs typeface="Hanken Grotesk"/>
                <a:sym typeface="Hanken Grotesk"/>
              </a:rPr>
              <a:t>SGD is efficient for large datasets, Random Forest captures complex patterns, and SVM with One-vs-Rest strategy is powerful for multi-class tasks, making these models suitable for digit classification.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57" name="Google Shape;257;p45"/>
          <p:cNvSpPr/>
          <p:nvPr/>
        </p:nvSpPr>
        <p:spPr>
          <a:xfrm>
            <a:off x="485750" y="414100"/>
            <a:ext cx="82200" cy="82200"/>
          </a:xfrm>
          <a:prstGeom prst="ellipse">
            <a:avLst/>
          </a:prstGeom>
          <a:solidFill>
            <a:srgbClr val="736C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anken Grotesk Medium"/>
                <a:ea typeface="Hanken Grotesk Medium"/>
                <a:cs typeface="Hanken Grotesk Medium"/>
                <a:sym typeface="Hanken Grotesk Medium"/>
              </a:rPr>
              <a:t>      </a:t>
            </a: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58" name="Google Shape;258;p45" descr="chapter"/>
          <p:cNvSpPr txBox="1"/>
          <p:nvPr/>
        </p:nvSpPr>
        <p:spPr>
          <a:xfrm>
            <a:off x="633975" y="292900"/>
            <a:ext cx="24672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736CED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Project Overview</a:t>
            </a:r>
            <a:endParaRPr sz="800">
              <a:solidFill>
                <a:srgbClr val="736CED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6" descr="chapter"/>
          <p:cNvSpPr txBox="1"/>
          <p:nvPr/>
        </p:nvSpPr>
        <p:spPr>
          <a:xfrm>
            <a:off x="633975" y="292900"/>
            <a:ext cx="24672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736CED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Methodology</a:t>
            </a:r>
            <a:endParaRPr sz="800">
              <a:solidFill>
                <a:srgbClr val="736CED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64" name="Google Shape;264;p46"/>
          <p:cNvSpPr/>
          <p:nvPr/>
        </p:nvSpPr>
        <p:spPr>
          <a:xfrm>
            <a:off x="0" y="961227"/>
            <a:ext cx="9144000" cy="153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pic>
        <p:nvPicPr>
          <p:cNvPr id="265" name="Google Shape;265;p46"/>
          <p:cNvPicPr preferRelativeResize="0"/>
          <p:nvPr/>
        </p:nvPicPr>
        <p:blipFill rotWithShape="1">
          <a:blip r:embed="rId1">
            <a:alphaModFix amt="50000"/>
          </a:blip>
          <a:srcRect t="14913" b="50226"/>
          <a:stretch>
            <a:fillRect/>
          </a:stretch>
        </p:blipFill>
        <p:spPr>
          <a:xfrm>
            <a:off x="0" y="965176"/>
            <a:ext cx="9144003" cy="153510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6" descr="title"/>
          <p:cNvSpPr txBox="1"/>
          <p:nvPr>
            <p:ph type="title"/>
          </p:nvPr>
        </p:nvSpPr>
        <p:spPr>
          <a:xfrm>
            <a:off x="457200" y="496300"/>
            <a:ext cx="7782900" cy="4194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Training Process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67" name="Google Shape;267;p46" descr="detail_0"/>
          <p:cNvSpPr txBox="1"/>
          <p:nvPr>
            <p:ph type="body" idx="2"/>
          </p:nvPr>
        </p:nvSpPr>
        <p:spPr>
          <a:xfrm>
            <a:off x="455175" y="3124275"/>
            <a:ext cx="1943400" cy="893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Train a binary classifier to distinguish '5' from other digits. Use SGD to fit the model to the training data with a binary target variable.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68" name="Google Shape;268;p46" descr="detail_1"/>
          <p:cNvSpPr txBox="1"/>
          <p:nvPr>
            <p:ph type="body" idx="4294967295"/>
          </p:nvPr>
        </p:nvSpPr>
        <p:spPr>
          <a:xfrm>
            <a:off x="2551921" y="3124275"/>
            <a:ext cx="1943400" cy="893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Train an SVM classifier on the full training set to classify digits from 0 to 9. Fit the model using the training data and labels to learn digit patterns.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69" name="Google Shape;269;p46" descr="detail_2"/>
          <p:cNvSpPr txBox="1"/>
          <p:nvPr>
            <p:ph type="body" idx="4294967295"/>
          </p:nvPr>
        </p:nvSpPr>
        <p:spPr>
          <a:xfrm>
            <a:off x="4648668" y="3124275"/>
            <a:ext cx="1943400" cy="893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Train a Random Forest classifier on the training dataset. The model learns through multiple decision trees to improve accuracy and reduce overfitting.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70" name="Google Shape;270;p46" descr="header_0"/>
          <p:cNvSpPr txBox="1"/>
          <p:nvPr>
            <p:ph type="subTitle" idx="1"/>
          </p:nvPr>
        </p:nvSpPr>
        <p:spPr>
          <a:xfrm>
            <a:off x="455175" y="2576475"/>
            <a:ext cx="1943400" cy="4995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chemeClr val="dk1"/>
                </a:solidFill>
              </a:rPr>
              <a:t>Binary Classification</a:t>
            </a:r>
            <a:endParaRPr sz="1400" b="1">
              <a:solidFill>
                <a:schemeClr val="dk1"/>
              </a:solidFill>
            </a:endParaRPr>
          </a:p>
        </p:txBody>
      </p:sp>
      <p:sp>
        <p:nvSpPr>
          <p:cNvPr id="271" name="Google Shape;271;p46" descr="header_1"/>
          <p:cNvSpPr txBox="1"/>
          <p:nvPr>
            <p:ph type="subTitle" idx="4294967295"/>
          </p:nvPr>
        </p:nvSpPr>
        <p:spPr>
          <a:xfrm>
            <a:off x="2551921" y="2576475"/>
            <a:ext cx="1943400" cy="4995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1300" b="1"/>
              <a:t>Multi-class Classification</a:t>
            </a:r>
            <a:endParaRPr sz="1300" b="1"/>
          </a:p>
        </p:txBody>
      </p:sp>
      <p:sp>
        <p:nvSpPr>
          <p:cNvPr id="272" name="Google Shape;272;p46" descr="header_2"/>
          <p:cNvSpPr txBox="1"/>
          <p:nvPr>
            <p:ph type="subTitle" idx="4294967295"/>
          </p:nvPr>
        </p:nvSpPr>
        <p:spPr>
          <a:xfrm>
            <a:off x="4648667" y="2576475"/>
            <a:ext cx="1943400" cy="4995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b="1"/>
              <a:t>Random Forest Training</a:t>
            </a:r>
            <a:endParaRPr b="1"/>
          </a:p>
        </p:txBody>
      </p:sp>
      <p:sp>
        <p:nvSpPr>
          <p:cNvPr id="273" name="Google Shape;273;p46" descr="detail_3"/>
          <p:cNvSpPr txBox="1"/>
          <p:nvPr>
            <p:ph type="body" idx="4294967295"/>
          </p:nvPr>
        </p:nvSpPr>
        <p:spPr>
          <a:xfrm>
            <a:off x="6745431" y="3124275"/>
            <a:ext cx="1943400" cy="893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Train a KNN classifier for multi-label classification of digits. Fit the model with transformed training data representing multi-label targets.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74" name="Google Shape;274;p46" descr="header_3"/>
          <p:cNvSpPr txBox="1"/>
          <p:nvPr>
            <p:ph type="subTitle" idx="4294967295"/>
          </p:nvPr>
        </p:nvSpPr>
        <p:spPr>
          <a:xfrm>
            <a:off x="6745430" y="2576475"/>
            <a:ext cx="1943400" cy="4995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b="1"/>
              <a:t>KNN Multi-label Training</a:t>
            </a:r>
            <a:endParaRPr b="1"/>
          </a:p>
        </p:txBody>
      </p:sp>
      <p:cxnSp>
        <p:nvCxnSpPr>
          <p:cNvPr id="275" name="Google Shape;275;p46"/>
          <p:cNvCxnSpPr/>
          <p:nvPr/>
        </p:nvCxnSpPr>
        <p:spPr>
          <a:xfrm>
            <a:off x="-30800" y="2495500"/>
            <a:ext cx="91935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" name="Google Shape;276;p46"/>
          <p:cNvSpPr/>
          <p:nvPr/>
        </p:nvSpPr>
        <p:spPr>
          <a:xfrm>
            <a:off x="455175" y="2369200"/>
            <a:ext cx="252600" cy="2526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77" name="Google Shape;277;p46"/>
          <p:cNvSpPr/>
          <p:nvPr/>
        </p:nvSpPr>
        <p:spPr>
          <a:xfrm>
            <a:off x="2551925" y="2369200"/>
            <a:ext cx="252600" cy="2526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78" name="Google Shape;278;p46"/>
          <p:cNvSpPr/>
          <p:nvPr/>
        </p:nvSpPr>
        <p:spPr>
          <a:xfrm>
            <a:off x="4648675" y="2369200"/>
            <a:ext cx="252600" cy="2526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79" name="Google Shape;279;p46"/>
          <p:cNvSpPr/>
          <p:nvPr/>
        </p:nvSpPr>
        <p:spPr>
          <a:xfrm>
            <a:off x="6745425" y="2369200"/>
            <a:ext cx="252600" cy="2526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280" name="Google Shape;280;p46" descr="deliverable_0"/>
          <p:cNvSpPr txBox="1"/>
          <p:nvPr>
            <p:ph type="body" idx="2"/>
          </p:nvPr>
        </p:nvSpPr>
        <p:spPr>
          <a:xfrm>
            <a:off x="455175" y="4093550"/>
            <a:ext cx="1943400" cy="761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Trained SGD Classifier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Binary Classification Model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81" name="Google Shape;281;p46" descr="deliverable_1"/>
          <p:cNvSpPr txBox="1"/>
          <p:nvPr>
            <p:ph type="body" idx="4294967295"/>
          </p:nvPr>
        </p:nvSpPr>
        <p:spPr>
          <a:xfrm>
            <a:off x="2551920" y="4093550"/>
            <a:ext cx="1943400" cy="761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Trained SVM Classifier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Multi-class Classification Model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82" name="Google Shape;282;p46" descr="deliverable_2"/>
          <p:cNvSpPr txBox="1"/>
          <p:nvPr>
            <p:ph type="body" idx="4294967295"/>
          </p:nvPr>
        </p:nvSpPr>
        <p:spPr>
          <a:xfrm>
            <a:off x="4648665" y="4093550"/>
            <a:ext cx="1943400" cy="761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Trained Random Forest Classifier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Ensemble Model for Classification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83" name="Google Shape;283;p46" descr="deliverable_3"/>
          <p:cNvSpPr txBox="1"/>
          <p:nvPr>
            <p:ph type="body" idx="4294967295"/>
          </p:nvPr>
        </p:nvSpPr>
        <p:spPr>
          <a:xfrm>
            <a:off x="6745426" y="4093550"/>
            <a:ext cx="1943400" cy="761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Trained KNN Classifier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Hanken Grotesk"/>
                <a:ea typeface="Hanken Grotesk"/>
                <a:cs typeface="Hanken Grotesk"/>
                <a:sym typeface="Hanken Grotesk"/>
              </a:rPr>
              <a:t>Multi-label Classification Model</a:t>
            </a:r>
            <a:endParaRPr sz="8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84" name="Google Shape;284;p46"/>
          <p:cNvSpPr/>
          <p:nvPr/>
        </p:nvSpPr>
        <p:spPr>
          <a:xfrm>
            <a:off x="485750" y="414100"/>
            <a:ext cx="82200" cy="82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anken Grotesk Medium"/>
                <a:ea typeface="Hanken Grotesk Medium"/>
                <a:cs typeface="Hanken Grotesk Medium"/>
                <a:sym typeface="Hanken Grotesk Medium"/>
              </a:rPr>
              <a:t>      </a:t>
            </a: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7" descr="chapter"/>
          <p:cNvSpPr txBox="1"/>
          <p:nvPr/>
        </p:nvSpPr>
        <p:spPr>
          <a:xfrm>
            <a:off x="633975" y="292900"/>
            <a:ext cx="24672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Evaluation</a:t>
            </a:r>
            <a:endParaRPr sz="800">
              <a:solidFill>
                <a:schemeClr val="dk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graphicFrame>
        <p:nvGraphicFramePr>
          <p:cNvPr id="290" name="Google Shape;290;p47" descr="value_0"/>
          <p:cNvGraphicFramePr/>
          <p:nvPr/>
        </p:nvGraphicFramePr>
        <p:xfrm>
          <a:off x="457200" y="1143775"/>
          <a:ext cx="8229600" cy="3194100"/>
        </p:xfrm>
        <a:graphic>
          <a:graphicData uri="http://schemas.openxmlformats.org/drawingml/2006/table">
            <a:tbl>
              <a:tblPr>
                <a:noFill/>
                <a:tableStyleId>{D2C89132-317A-4A1C-963A-F24D559475BF}</a:tableStyleId>
              </a:tblPr>
              <a:tblGrid>
                <a:gridCol w="2077375"/>
                <a:gridCol w="6152225"/>
              </a:tblGrid>
              <a:tr h="798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2"/>
                        </a:solidFill>
                        <a:latin typeface="Inter" panose="02000503000000020004"/>
                        <a:ea typeface="Inter" panose="02000503000000020004"/>
                        <a:cs typeface="Inter" panose="02000503000000020004"/>
                        <a:sym typeface="Inter" panose="020005030000000200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2"/>
                        </a:solidFill>
                        <a:latin typeface="Inter" panose="02000503000000020004"/>
                        <a:ea typeface="Inter" panose="02000503000000020004"/>
                        <a:cs typeface="Inter" panose="02000503000000020004"/>
                        <a:sym typeface="Inter" panose="020005030000000200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798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2"/>
                        </a:solidFill>
                        <a:latin typeface="Inter" panose="02000503000000020004"/>
                        <a:ea typeface="Inter" panose="02000503000000020004"/>
                        <a:cs typeface="Inter" panose="02000503000000020004"/>
                        <a:sym typeface="Inter" panose="020005030000000200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2"/>
                        </a:solidFill>
                        <a:latin typeface="Inter" panose="02000503000000020004"/>
                        <a:ea typeface="Inter" panose="02000503000000020004"/>
                        <a:cs typeface="Inter" panose="02000503000000020004"/>
                        <a:sym typeface="Inter" panose="020005030000000200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798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2"/>
                        </a:solidFill>
                        <a:latin typeface="Inter" panose="02000503000000020004"/>
                        <a:ea typeface="Inter" panose="02000503000000020004"/>
                        <a:cs typeface="Inter" panose="02000503000000020004"/>
                        <a:sym typeface="Inter" panose="020005030000000200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2"/>
                        </a:solidFill>
                        <a:latin typeface="Inter" panose="02000503000000020004"/>
                        <a:ea typeface="Inter" panose="02000503000000020004"/>
                        <a:cs typeface="Inter" panose="02000503000000020004"/>
                        <a:sym typeface="Inter" panose="020005030000000200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798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2"/>
                        </a:solidFill>
                        <a:latin typeface="Inter" panose="02000503000000020004"/>
                        <a:ea typeface="Inter" panose="02000503000000020004"/>
                        <a:cs typeface="Inter" panose="02000503000000020004"/>
                        <a:sym typeface="Inter" panose="020005030000000200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2"/>
                        </a:solidFill>
                        <a:latin typeface="Inter" panose="02000503000000020004"/>
                        <a:ea typeface="Inter" panose="02000503000000020004"/>
                        <a:cs typeface="Inter" panose="02000503000000020004"/>
                        <a:sym typeface="Inter" panose="02000503000000020004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91" name="Google Shape;291;p47" descr="title"/>
          <p:cNvSpPr txBox="1"/>
          <p:nvPr>
            <p:ph type="title"/>
          </p:nvPr>
        </p:nvSpPr>
        <p:spPr>
          <a:xfrm>
            <a:off x="457200" y="532650"/>
            <a:ext cx="7782900" cy="3831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</a:rPr>
              <a:t>Performance Evaluation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92" name="Google Shape;292;p47" descr="value_0"/>
          <p:cNvSpPr txBox="1"/>
          <p:nvPr/>
        </p:nvSpPr>
        <p:spPr>
          <a:xfrm>
            <a:off x="457200" y="1143775"/>
            <a:ext cx="34236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500" b="1">
                <a:solidFill>
                  <a:schemeClr val="l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0.97</a:t>
            </a:r>
            <a:endParaRPr sz="2500" b="1">
              <a:solidFill>
                <a:schemeClr val="l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3" name="Google Shape;293;p47" descr="value_1"/>
          <p:cNvSpPr txBox="1"/>
          <p:nvPr/>
        </p:nvSpPr>
        <p:spPr>
          <a:xfrm>
            <a:off x="457200" y="1943850"/>
            <a:ext cx="34236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500" b="1">
                <a:solidFill>
                  <a:schemeClr val="l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0.98</a:t>
            </a:r>
            <a:endParaRPr sz="2500" b="1">
              <a:solidFill>
                <a:schemeClr val="l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4" name="Google Shape;294;p47" descr="value_2"/>
          <p:cNvSpPr txBox="1"/>
          <p:nvPr/>
        </p:nvSpPr>
        <p:spPr>
          <a:xfrm>
            <a:off x="457200" y="2740825"/>
            <a:ext cx="34236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500" b="1">
                <a:solidFill>
                  <a:schemeClr val="l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0.99</a:t>
            </a:r>
            <a:endParaRPr sz="2500" b="1">
              <a:solidFill>
                <a:schemeClr val="l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5" name="Google Shape;295;p47" descr="value_3"/>
          <p:cNvSpPr txBox="1"/>
          <p:nvPr/>
        </p:nvSpPr>
        <p:spPr>
          <a:xfrm>
            <a:off x="457200" y="3539425"/>
            <a:ext cx="34236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500" b="1">
                <a:solidFill>
                  <a:schemeClr val="l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0.98</a:t>
            </a:r>
            <a:endParaRPr sz="2500" b="1">
              <a:solidFill>
                <a:schemeClr val="l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6" name="Google Shape;296;p47" descr="label_0"/>
          <p:cNvSpPr txBox="1"/>
          <p:nvPr/>
        </p:nvSpPr>
        <p:spPr>
          <a:xfrm>
            <a:off x="4126800" y="1143700"/>
            <a:ext cx="45600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chemeClr val="l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Logistic Regression Accuracy</a:t>
            </a:r>
            <a:endParaRPr sz="1800">
              <a:solidFill>
                <a:schemeClr val="l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7" name="Google Shape;297;p47" descr="label_1"/>
          <p:cNvSpPr txBox="1"/>
          <p:nvPr/>
        </p:nvSpPr>
        <p:spPr>
          <a:xfrm>
            <a:off x="4126800" y="1943775"/>
            <a:ext cx="45600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chemeClr val="l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SVM Accuracy</a:t>
            </a:r>
            <a:endParaRPr sz="1800">
              <a:solidFill>
                <a:schemeClr val="l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8" name="Google Shape;298;p47" descr="label_2"/>
          <p:cNvSpPr txBox="1"/>
          <p:nvPr/>
        </p:nvSpPr>
        <p:spPr>
          <a:xfrm>
            <a:off x="4126800" y="2740750"/>
            <a:ext cx="45600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chemeClr val="l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CNN Accuracy</a:t>
            </a:r>
            <a:endParaRPr sz="1800">
              <a:solidFill>
                <a:schemeClr val="l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9" name="Google Shape;299;p47" descr="label_3"/>
          <p:cNvSpPr txBox="1"/>
          <p:nvPr/>
        </p:nvSpPr>
        <p:spPr>
          <a:xfrm>
            <a:off x="4126800" y="3539350"/>
            <a:ext cx="45600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chemeClr val="l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Precision for CNN</a:t>
            </a:r>
            <a:endParaRPr sz="1800">
              <a:solidFill>
                <a:schemeClr val="l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00" name="Google Shape;300;p47"/>
          <p:cNvSpPr/>
          <p:nvPr/>
        </p:nvSpPr>
        <p:spPr>
          <a:xfrm>
            <a:off x="485750" y="414100"/>
            <a:ext cx="82200" cy="82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anken Grotesk Medium"/>
                <a:ea typeface="Hanken Grotesk Medium"/>
                <a:cs typeface="Hanken Grotesk Medium"/>
                <a:sym typeface="Hanken Grotesk Medium"/>
              </a:rPr>
              <a:t>      </a:t>
            </a: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Light">
  <a:themeElements>
    <a:clrScheme name="Custom">
      <a:dk1>
        <a:srgbClr val="000000"/>
      </a:dk1>
      <a:lt1>
        <a:srgbClr val="FFFFFF"/>
      </a:lt1>
      <a:dk2>
        <a:srgbClr val="848E9B"/>
      </a:dk2>
      <a:lt2>
        <a:srgbClr val="F3F4F7"/>
      </a:lt2>
      <a:accent1>
        <a:srgbClr val="736CED"/>
      </a:accent1>
      <a:accent2>
        <a:srgbClr val="D1AC00"/>
      </a:accent2>
      <a:accent3>
        <a:srgbClr val="6A605C"/>
      </a:accent3>
      <a:accent4>
        <a:srgbClr val="1D3461"/>
      </a:accent4>
      <a:accent5>
        <a:srgbClr val="5A0001"/>
      </a:accent5>
      <a:accent6>
        <a:srgbClr val="F4F5F6"/>
      </a:accent6>
      <a:hlink>
        <a:srgbClr val="453B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5277</Words>
  <Application>WPS Presentation</Application>
  <PresentationFormat/>
  <Paragraphs>176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Arial</vt:lpstr>
      <vt:lpstr>SimSun</vt:lpstr>
      <vt:lpstr>Wingdings</vt:lpstr>
      <vt:lpstr>Arial</vt:lpstr>
      <vt:lpstr>Hanken Grotesk SemiBold</vt:lpstr>
      <vt:lpstr>Helvetica Neue</vt:lpstr>
      <vt:lpstr>Hanken Grotesk Medium</vt:lpstr>
      <vt:lpstr>Hanken Grotesk</vt:lpstr>
      <vt:lpstr>Inter</vt:lpstr>
      <vt:lpstr>Inter Medium</vt:lpstr>
      <vt:lpstr>Microsoft YaHei</vt:lpstr>
      <vt:lpstr>Arial Unicode MS</vt:lpstr>
      <vt:lpstr>Simple Light</vt:lpstr>
      <vt:lpstr>Simple Light</vt:lpstr>
      <vt:lpstr>Digit Classification Using MNIST Dataset</vt:lpstr>
      <vt:lpstr>Agenda</vt:lpstr>
      <vt:lpstr>Introduction to Digit Classification</vt:lpstr>
      <vt:lpstr>Scope and Objectives</vt:lpstr>
      <vt:lpstr>Description of the MNIST Dataset</vt:lpstr>
      <vt:lpstr>Data Collection and Preprocessing Techniques</vt:lpstr>
      <vt:lpstr>Methodology</vt:lpstr>
      <vt:lpstr>Training Process</vt:lpstr>
      <vt:lpstr>Performance Evaluation</vt:lpstr>
      <vt:lpstr>Results and Summary</vt:lpstr>
      <vt:lpstr>Thank you.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 Classification Using MNIST Dataset</dc:title>
  <dc:creator/>
  <cp:lastModifiedBy>sumit</cp:lastModifiedBy>
  <cp:revision>1</cp:revision>
  <dcterms:created xsi:type="dcterms:W3CDTF">2024-07-21T12:41:58Z</dcterms:created>
  <dcterms:modified xsi:type="dcterms:W3CDTF">2024-07-21T12:41:58Z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D726546DB84247DA8ADB1F1258EB8E20_12</vt:lpwstr>
  </property>
  <property fmtid="{D5CDD505-2E9C-101B-9397-08002B2CF9AE}" pid="3" name="KSOProductBuildVer">
    <vt:lpwstr>1033-12.2.0.17153</vt:lpwstr>
  </property>
</Properties>
</file>